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8" r:id="rId3"/>
    <p:sldId id="259" r:id="rId4"/>
    <p:sldId id="263" r:id="rId5"/>
    <p:sldId id="261" r:id="rId6"/>
    <p:sldId id="265" r:id="rId7"/>
    <p:sldId id="266" r:id="rId8"/>
    <p:sldId id="264" r:id="rId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DF35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29" autoAdjust="0"/>
    <p:restoredTop sz="94621" autoAdjust="0"/>
  </p:normalViewPr>
  <p:slideViewPr>
    <p:cSldViewPr snapToGrid="0">
      <p:cViewPr>
        <p:scale>
          <a:sx n="75" d="100"/>
          <a:sy n="75" d="100"/>
        </p:scale>
        <p:origin x="158" y="34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3234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873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68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285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259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6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173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43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399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5349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423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4">
              <a:lumMod val="20000"/>
              <a:lumOff val="80000"/>
            </a:schemeClr>
          </a:fgClr>
          <a:bgClr>
            <a:schemeClr val="accent4">
              <a:lumMod val="40000"/>
              <a:lumOff val="6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3EC1D-26AA-462E-A170-4AA09190E1E9}" type="datetimeFigureOut">
              <a:rPr kumimoji="1" lang="ja-JP" altLang="en-US" smtClean="0"/>
              <a:t>2019/7/31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43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7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図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3916"/>
            <a:ext cx="9144000" cy="1704084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0" b="11708"/>
          <a:stretch/>
        </p:blipFill>
        <p:spPr>
          <a:xfrm>
            <a:off x="362345" y="2903050"/>
            <a:ext cx="8219440" cy="233816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985" y="1683149"/>
            <a:ext cx="1088135" cy="10881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ゲーム概要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1p</a:t>
            </a:r>
            <a:endParaRPr lang="ja-JP" altLang="en-US" sz="24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488048" y="5860012"/>
            <a:ext cx="7968033" cy="65448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>
            <a:scene3d>
              <a:camera prst="orthographicFront"/>
              <a:lightRig rig="threePt" dir="t">
                <a:rot lat="0" lon="0" rev="0"/>
              </a:lightRig>
            </a:scene3d>
            <a:sp3d extrusionH="38100" prstMaterial="plastic">
              <a:extrusionClr>
                <a:schemeClr val="bg1"/>
              </a:extrusionClr>
            </a:sp3d>
          </a:bodyPr>
          <a:lstStyle/>
          <a:p>
            <a:r>
              <a:rPr kumimoji="1" lang="ja-JP" altLang="en-US" sz="24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最適順路を導き出せ！森の名ドライバー</a:t>
            </a:r>
            <a:r>
              <a:rPr kumimoji="1" lang="ja-JP" altLang="en-US" sz="32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「バスネーク」</a:t>
            </a:r>
            <a:endParaRPr kumimoji="1" lang="ja-JP" altLang="en-US" sz="3200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6" name="グループ化 15"/>
          <p:cNvGrpSpPr/>
          <p:nvPr/>
        </p:nvGrpSpPr>
        <p:grpSpPr>
          <a:xfrm>
            <a:off x="2672932" y="1413254"/>
            <a:ext cx="961371" cy="1401990"/>
            <a:chOff x="2513349" y="1350054"/>
            <a:chExt cx="753754" cy="1099217"/>
          </a:xfrm>
        </p:grpSpPr>
        <p:sp>
          <p:nvSpPr>
            <p:cNvPr id="15" name="角丸四角形吹き出し 14"/>
            <p:cNvSpPr/>
            <p:nvPr/>
          </p:nvSpPr>
          <p:spPr>
            <a:xfrm>
              <a:off x="2513349" y="1350054"/>
              <a:ext cx="753754" cy="1099217"/>
            </a:xfrm>
            <a:prstGeom prst="wedgeRoundRectCallout">
              <a:avLst>
                <a:gd name="adj1" fmla="val -78320"/>
                <a:gd name="adj2" fmla="val -1407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3" name="図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8005" y="1396975"/>
              <a:ext cx="488004" cy="97600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8986" y="1458625"/>
              <a:ext cx="342479" cy="342479"/>
            </a:xfrm>
            <a:prstGeom prst="rect">
              <a:avLst/>
            </a:prstGeom>
          </p:spPr>
        </p:pic>
      </p:grpSp>
      <p:sp>
        <p:nvSpPr>
          <p:cNvPr id="17" name="正方形/長方形 16"/>
          <p:cNvSpPr/>
          <p:nvPr/>
        </p:nvSpPr>
        <p:spPr>
          <a:xfrm>
            <a:off x="520942" y="2410138"/>
            <a:ext cx="4095939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0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➊森には移動に困った動物が沢山！</a:t>
            </a:r>
          </a:p>
        </p:txBody>
      </p:sp>
      <p:sp>
        <p:nvSpPr>
          <p:cNvPr id="19" name="正方形/長方形 18"/>
          <p:cNvSpPr/>
          <p:nvPr/>
        </p:nvSpPr>
        <p:spPr>
          <a:xfrm>
            <a:off x="1799266" y="4814867"/>
            <a:ext cx="4092032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8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❸順番に目的地へ送ってあげよう！</a:t>
            </a:r>
          </a:p>
        </p:txBody>
      </p:sp>
      <p:grpSp>
        <p:nvGrpSpPr>
          <p:cNvPr id="5" name="グループ化 4"/>
          <p:cNvGrpSpPr/>
          <p:nvPr/>
        </p:nvGrpSpPr>
        <p:grpSpPr>
          <a:xfrm>
            <a:off x="1344985" y="3215458"/>
            <a:ext cx="695574" cy="1391148"/>
            <a:chOff x="2938729" y="3075236"/>
            <a:chExt cx="622422" cy="1244844"/>
          </a:xfrm>
        </p:grpSpPr>
        <p:pic>
          <p:nvPicPr>
            <p:cNvPr id="22" name="図 2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図 22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24" name="図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371" y="3826948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ハート 5"/>
          <p:cNvSpPr/>
          <p:nvPr/>
        </p:nvSpPr>
        <p:spPr>
          <a:xfrm rot="1178120">
            <a:off x="2458428" y="3441793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26" name="グループ化 25"/>
          <p:cNvGrpSpPr/>
          <p:nvPr/>
        </p:nvGrpSpPr>
        <p:grpSpPr>
          <a:xfrm>
            <a:off x="3500035" y="3212227"/>
            <a:ext cx="695574" cy="1391148"/>
            <a:chOff x="2938729" y="3075236"/>
            <a:chExt cx="622422" cy="1244844"/>
          </a:xfrm>
        </p:grpSpPr>
        <p:pic>
          <p:nvPicPr>
            <p:cNvPr id="27" name="図 2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図 2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29" name="図 2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421" y="3823717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ハート 29"/>
          <p:cNvSpPr/>
          <p:nvPr/>
        </p:nvSpPr>
        <p:spPr>
          <a:xfrm rot="1178120">
            <a:off x="4613478" y="3438562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31" name="グループ化 30"/>
          <p:cNvGrpSpPr/>
          <p:nvPr/>
        </p:nvGrpSpPr>
        <p:grpSpPr>
          <a:xfrm>
            <a:off x="5415250" y="3233882"/>
            <a:ext cx="695574" cy="1391148"/>
            <a:chOff x="2938729" y="3075236"/>
            <a:chExt cx="622422" cy="1244844"/>
          </a:xfrm>
        </p:grpSpPr>
        <p:pic>
          <p:nvPicPr>
            <p:cNvPr id="32" name="図 3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3" name="図 32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34" name="図 3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36" y="3845372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ハート 34"/>
          <p:cNvSpPr/>
          <p:nvPr/>
        </p:nvSpPr>
        <p:spPr>
          <a:xfrm rot="1178120">
            <a:off x="6528693" y="3460217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5" t="5211" r="28850"/>
          <a:stretch/>
        </p:blipFill>
        <p:spPr>
          <a:xfrm>
            <a:off x="5415250" y="947925"/>
            <a:ext cx="2477150" cy="1879376"/>
          </a:xfrm>
          <a:prstGeom prst="rect">
            <a:avLst/>
          </a:prstGeom>
        </p:spPr>
      </p:pic>
      <p:pic>
        <p:nvPicPr>
          <p:cNvPr id="36" name="図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43136">
            <a:off x="7888410" y="990029"/>
            <a:ext cx="659030" cy="65903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18" name="正方形/長方形 17"/>
          <p:cNvSpPr/>
          <p:nvPr/>
        </p:nvSpPr>
        <p:spPr>
          <a:xfrm>
            <a:off x="4889902" y="2424709"/>
            <a:ext cx="4092032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➋そんな</a:t>
            </a:r>
            <a:r>
              <a:rPr lang="ja-JP" altLang="en-US" sz="24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動物</a:t>
            </a:r>
            <a:r>
              <a:rPr lang="ja-JP" altLang="en-US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達を腹に乗せ</a:t>
            </a:r>
            <a:r>
              <a:rPr lang="en-US" altLang="ja-JP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…</a:t>
            </a:r>
            <a:endParaRPr kumimoji="1" lang="ja-JP" altLang="en-US" sz="2400" dirty="0">
              <a:solidFill>
                <a:schemeClr val="bg1"/>
              </a:solidFill>
              <a:effectLst>
                <a:glow rad="127000">
                  <a:schemeClr val="accent6">
                    <a:lumMod val="50000"/>
                  </a:schemeClr>
                </a:glow>
              </a:effectLst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</p:txBody>
      </p:sp>
      <p:pic>
        <p:nvPicPr>
          <p:cNvPr id="37" name="図 3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926" y="2056393"/>
            <a:ext cx="297782" cy="297782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pic>
        <p:nvPicPr>
          <p:cNvPr id="38" name="図 3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780" y="2005427"/>
            <a:ext cx="407579" cy="407579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25" name="スマイル 24"/>
          <p:cNvSpPr/>
          <p:nvPr/>
        </p:nvSpPr>
        <p:spPr>
          <a:xfrm rot="19972894">
            <a:off x="985311" y="1407358"/>
            <a:ext cx="553336" cy="553336"/>
          </a:xfrm>
          <a:prstGeom prst="smileyFace">
            <a:avLst>
              <a:gd name="adj" fmla="val -4653"/>
            </a:avLst>
          </a:prstGeom>
          <a:solidFill>
            <a:schemeClr val="accent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メイン画面イメージ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2p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36" name="グループ化 35"/>
          <p:cNvGrpSpPr/>
          <p:nvPr/>
        </p:nvGrpSpPr>
        <p:grpSpPr>
          <a:xfrm>
            <a:off x="1078739" y="875406"/>
            <a:ext cx="6741558" cy="3809806"/>
            <a:chOff x="106750" y="878495"/>
            <a:chExt cx="6898437" cy="3899981"/>
          </a:xfrm>
        </p:grpSpPr>
        <p:sp>
          <p:nvSpPr>
            <p:cNvPr id="5" name="正方形/長方形 4"/>
            <p:cNvSpPr>
              <a:spLocks noChangeAspect="1"/>
            </p:cNvSpPr>
            <p:nvPr/>
          </p:nvSpPr>
          <p:spPr>
            <a:xfrm>
              <a:off x="106750" y="898105"/>
              <a:ext cx="6898437" cy="3880371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2002683" y="3717835"/>
              <a:ext cx="375560" cy="751120"/>
              <a:chOff x="2938729" y="3075236"/>
              <a:chExt cx="622422" cy="1244844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8" name="図 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9" name="図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234" y="213460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1" name="グループ化 10"/>
            <p:cNvGrpSpPr/>
            <p:nvPr/>
          </p:nvGrpSpPr>
          <p:grpSpPr>
            <a:xfrm>
              <a:off x="3156308" y="1217478"/>
              <a:ext cx="375560" cy="751120"/>
              <a:chOff x="2938729" y="3075236"/>
              <a:chExt cx="622422" cy="1244844"/>
            </a:xfrm>
          </p:grpSpPr>
          <p:pic>
            <p:nvPicPr>
              <p:cNvPr id="12" name="図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" name="図 1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4404" y="2134607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6" name="グループ化 15"/>
            <p:cNvGrpSpPr/>
            <p:nvPr/>
          </p:nvGrpSpPr>
          <p:grpSpPr>
            <a:xfrm>
              <a:off x="5936359" y="3521503"/>
              <a:ext cx="375560" cy="751120"/>
              <a:chOff x="2938729" y="3075236"/>
              <a:chExt cx="622422" cy="1244844"/>
            </a:xfrm>
          </p:grpSpPr>
          <p:pic>
            <p:nvPicPr>
              <p:cNvPr id="17" name="図 1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" name="図 17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9" name="図 1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384" y="121747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2" name="直線コネクタ 21"/>
            <p:cNvCxnSpPr/>
            <p:nvPr/>
          </p:nvCxnSpPr>
          <p:spPr>
            <a:xfrm>
              <a:off x="4640968" y="2041471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>
              <a:off x="4640968" y="2693416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/>
            <p:nvPr/>
          </p:nvCxnSpPr>
          <p:spPr>
            <a:xfrm>
              <a:off x="929290" y="1131987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/>
            <p:cNvCxnSpPr/>
            <p:nvPr/>
          </p:nvCxnSpPr>
          <p:spPr>
            <a:xfrm>
              <a:off x="929290" y="1783932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正方形/長方形 25"/>
            <p:cNvSpPr/>
            <p:nvPr/>
          </p:nvSpPr>
          <p:spPr>
            <a:xfrm>
              <a:off x="4503174" y="878495"/>
              <a:ext cx="2502013" cy="6499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lang="ja-JP" altLang="en-US" sz="2000" dirty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走行距離</a:t>
              </a:r>
              <a:r>
                <a:rPr lang="ja-JP" altLang="en-US" sz="28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１００</a:t>
              </a:r>
              <a:endParaRPr lang="ja-JP" altLang="en-US" sz="200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endParaRPr>
            </a:p>
          </p:txBody>
        </p:sp>
        <p:pic>
          <p:nvPicPr>
            <p:cNvPr id="27" name="図 26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43" t="32461" b="10765"/>
            <a:stretch/>
          </p:blipFill>
          <p:spPr>
            <a:xfrm>
              <a:off x="195713" y="2186664"/>
              <a:ext cx="3068747" cy="1442117"/>
            </a:xfrm>
            <a:prstGeom prst="rect">
              <a:avLst/>
            </a:prstGeom>
          </p:spPr>
        </p:pic>
        <p:sp>
          <p:nvSpPr>
            <p:cNvPr id="28" name="線吹き出し 2 (枠付き) 27"/>
            <p:cNvSpPr/>
            <p:nvPr/>
          </p:nvSpPr>
          <p:spPr>
            <a:xfrm>
              <a:off x="3089212" y="3291430"/>
              <a:ext cx="1145220" cy="337351"/>
            </a:xfrm>
            <a:prstGeom prst="borderCallout2">
              <a:avLst>
                <a:gd name="adj1" fmla="val 17998"/>
                <a:gd name="adj2" fmla="val -3454"/>
                <a:gd name="adj3" fmla="val 18750"/>
                <a:gd name="adj4" fmla="val -16667"/>
                <a:gd name="adj5" fmla="val -68202"/>
                <a:gd name="adj6" fmla="val -4495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プレイヤー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29" name="線吹き出し 2 (枠付き) 28"/>
            <p:cNvSpPr/>
            <p:nvPr/>
          </p:nvSpPr>
          <p:spPr>
            <a:xfrm>
              <a:off x="2760733" y="4193247"/>
              <a:ext cx="2094271" cy="3373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標識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(</a:t>
              </a: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乗客の目的地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)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0" name="線吹き出し 2 (枠付き) 29"/>
            <p:cNvSpPr/>
            <p:nvPr/>
          </p:nvSpPr>
          <p:spPr>
            <a:xfrm>
              <a:off x="1933007" y="1720301"/>
              <a:ext cx="1625356" cy="3373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乗客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(</a:t>
              </a: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と乗り場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)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1" name="線吹き出し 2 (枠付き) 30"/>
            <p:cNvSpPr/>
            <p:nvPr/>
          </p:nvSpPr>
          <p:spPr>
            <a:xfrm>
              <a:off x="5204404" y="1639960"/>
              <a:ext cx="786581" cy="3373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スコア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  <p:sp>
        <p:nvSpPr>
          <p:cNvPr id="32" name="正方形/長方形 31"/>
          <p:cNvSpPr/>
          <p:nvPr/>
        </p:nvSpPr>
        <p:spPr>
          <a:xfrm>
            <a:off x="127818" y="5078092"/>
            <a:ext cx="8849033" cy="1702960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ゲームクリア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フィールド内にいる乗客を全て目的地に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届ける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ゲームオーバー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：存在しない、制限時間などもない</a:t>
            </a:r>
            <a:endParaRPr lang="en-US" altLang="ja-JP" sz="2000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ゲームスコア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走行距離に応じた三段階の評価が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つけられる 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例</a:t>
            </a:r>
            <a:r>
              <a:rPr lang="en-US" altLang="ja-JP" sz="2000" dirty="0">
                <a:solidFill>
                  <a:sysClr val="windowText" lastClr="000000"/>
                </a:solidFill>
                <a:latin typeface="+mn-ea"/>
              </a:rPr>
              <a:t>)100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なら★★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☆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5144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正方形/長方形 46"/>
          <p:cNvSpPr/>
          <p:nvPr/>
        </p:nvSpPr>
        <p:spPr>
          <a:xfrm>
            <a:off x="5840360" y="816078"/>
            <a:ext cx="3175821" cy="178046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移動に用いるキー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プレイヤーの移動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3p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3" name="正方形/長方形 32"/>
          <p:cNvSpPr/>
          <p:nvPr/>
        </p:nvSpPr>
        <p:spPr>
          <a:xfrm>
            <a:off x="150055" y="824531"/>
            <a:ext cx="5516880" cy="177201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・蛇の頭部を起点に、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X,Y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軸に移動できる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fps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の変動で移動速度が変わってしまわないよう注意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・斜め</a:t>
            </a:r>
            <a:r>
              <a:rPr lang="ja-JP" altLang="en-US" dirty="0">
                <a:solidFill>
                  <a:sysClr val="windowText" lastClr="000000"/>
                </a:solidFill>
                <a:latin typeface="+mn-ea"/>
              </a:rPr>
              <a:t>移動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はできず、最初に押されたキーが優先される</a:t>
            </a:r>
            <a:endParaRPr lang="en-US" altLang="ja-JP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例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)W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押しながら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S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　→　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W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の方向に進む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48" name="グループ化 47"/>
          <p:cNvGrpSpPr/>
          <p:nvPr/>
        </p:nvGrpSpPr>
        <p:grpSpPr>
          <a:xfrm>
            <a:off x="6227084" y="1649915"/>
            <a:ext cx="926612" cy="615402"/>
            <a:chOff x="6956385" y="1668441"/>
            <a:chExt cx="1276177" cy="686562"/>
          </a:xfrm>
        </p:grpSpPr>
        <p:sp>
          <p:nvSpPr>
            <p:cNvPr id="38" name="正方形/長方形 37"/>
            <p:cNvSpPr/>
            <p:nvPr/>
          </p:nvSpPr>
          <p:spPr>
            <a:xfrm>
              <a:off x="7391236" y="1668441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W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0" name="正方形/長方形 39"/>
            <p:cNvSpPr/>
            <p:nvPr/>
          </p:nvSpPr>
          <p:spPr>
            <a:xfrm>
              <a:off x="6956385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A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1" name="正方形/長方形 40"/>
            <p:cNvSpPr/>
            <p:nvPr/>
          </p:nvSpPr>
          <p:spPr>
            <a:xfrm>
              <a:off x="7391236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S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2" name="正方形/長方形 41"/>
            <p:cNvSpPr/>
            <p:nvPr/>
          </p:nvSpPr>
          <p:spPr>
            <a:xfrm>
              <a:off x="7827448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D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/>
          <p:cNvGrpSpPr/>
          <p:nvPr/>
        </p:nvGrpSpPr>
        <p:grpSpPr>
          <a:xfrm>
            <a:off x="7539431" y="1641605"/>
            <a:ext cx="925624" cy="615402"/>
            <a:chOff x="6956385" y="2741112"/>
            <a:chExt cx="1274816" cy="686562"/>
          </a:xfrm>
        </p:grpSpPr>
        <p:sp>
          <p:nvSpPr>
            <p:cNvPr id="43" name="正方形/長方形 42"/>
            <p:cNvSpPr/>
            <p:nvPr/>
          </p:nvSpPr>
          <p:spPr>
            <a:xfrm>
              <a:off x="7391236" y="2741112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↑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4" name="正方形/長方形 43"/>
            <p:cNvSpPr/>
            <p:nvPr/>
          </p:nvSpPr>
          <p:spPr>
            <a:xfrm>
              <a:off x="6956385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←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/>
            <p:cNvSpPr/>
            <p:nvPr/>
          </p:nvSpPr>
          <p:spPr>
            <a:xfrm>
              <a:off x="7391236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↓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/>
            <p:cNvSpPr/>
            <p:nvPr/>
          </p:nvSpPr>
          <p:spPr>
            <a:xfrm>
              <a:off x="7826087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→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グループ化 51"/>
          <p:cNvGrpSpPr/>
          <p:nvPr/>
        </p:nvGrpSpPr>
        <p:grpSpPr>
          <a:xfrm>
            <a:off x="296356" y="2701078"/>
            <a:ext cx="7852961" cy="1432476"/>
            <a:chOff x="374901" y="3994141"/>
            <a:chExt cx="5370579" cy="979659"/>
          </a:xfrm>
        </p:grpSpPr>
        <p:pic>
          <p:nvPicPr>
            <p:cNvPr id="10" name="図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1" y="4336767"/>
              <a:ext cx="5096260" cy="637033"/>
            </a:xfrm>
            <a:prstGeom prst="rect">
              <a:avLst/>
            </a:prstGeom>
          </p:spPr>
        </p:pic>
        <p:cxnSp>
          <p:nvCxnSpPr>
            <p:cNvPr id="20" name="直線矢印コネクタ 19"/>
            <p:cNvCxnSpPr/>
            <p:nvPr/>
          </p:nvCxnSpPr>
          <p:spPr>
            <a:xfrm>
              <a:off x="4846320" y="4668602"/>
              <a:ext cx="8991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/>
            <p:cNvCxnSpPr/>
            <p:nvPr/>
          </p:nvCxnSpPr>
          <p:spPr>
            <a:xfrm flipV="1">
              <a:off x="4846320" y="3994141"/>
              <a:ext cx="0" cy="674461"/>
            </a:xfrm>
            <a:prstGeom prst="straightConnector1">
              <a:avLst/>
            </a:prstGeom>
            <a:ln w="38100">
              <a:solidFill>
                <a:srgbClr val="4CD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楕円 50"/>
            <p:cNvSpPr/>
            <p:nvPr/>
          </p:nvSpPr>
          <p:spPr>
            <a:xfrm>
              <a:off x="4757828" y="4570848"/>
              <a:ext cx="176982" cy="16886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54" name="線吹き出し 2 (枠付き) 53"/>
          <p:cNvSpPr/>
          <p:nvPr/>
        </p:nvSpPr>
        <p:spPr>
          <a:xfrm>
            <a:off x="5263970" y="3892616"/>
            <a:ext cx="963114" cy="481876"/>
          </a:xfrm>
          <a:prstGeom prst="borderCallout2">
            <a:avLst>
              <a:gd name="adj1" fmla="val 23314"/>
              <a:gd name="adj2" fmla="val 105384"/>
              <a:gd name="adj3" fmla="val 23554"/>
              <a:gd name="adj4" fmla="val 135961"/>
              <a:gd name="adj5" fmla="val -47448"/>
              <a:gd name="adj6" fmla="val 161257"/>
            </a:avLst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起点</a:t>
            </a: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7" name="正方形/長方形 56"/>
          <p:cNvSpPr/>
          <p:nvPr/>
        </p:nvSpPr>
        <p:spPr>
          <a:xfrm>
            <a:off x="5840359" y="4697906"/>
            <a:ext cx="3175821" cy="1889706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要検証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左図のように曲がった地点に体のひねりを付けたい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けど多分難しいので後回し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58" name="図 5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22" b="17338"/>
          <a:stretch/>
        </p:blipFill>
        <p:spPr>
          <a:xfrm>
            <a:off x="0" y="5078619"/>
            <a:ext cx="5479919" cy="1187969"/>
          </a:xfrm>
          <a:prstGeom prst="rect">
            <a:avLst/>
          </a:prstGeom>
        </p:spPr>
      </p:pic>
      <p:sp>
        <p:nvSpPr>
          <p:cNvPr id="59" name="曲折矢印 58"/>
          <p:cNvSpPr/>
          <p:nvPr/>
        </p:nvSpPr>
        <p:spPr>
          <a:xfrm rot="5400000">
            <a:off x="4119949" y="5843300"/>
            <a:ext cx="730482" cy="758142"/>
          </a:xfrm>
          <a:prstGeom prst="bent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000" b="1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348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/>
        </p:nvSpPr>
        <p:spPr>
          <a:xfrm>
            <a:off x="4155699" y="919694"/>
            <a:ext cx="4866382" cy="574526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・プレイヤーと接触すると蛇の腹中へと消える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・接触した順に腹中へとスタックされる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・ステージにいる乗客全員を同時にスタックできる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・接触した標識と乗客の一番手前が同一だった場合のみ降車される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・降車できない場合はインジゲーターが出るだけで何も起こらない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・降車できない例（ひよこが手前にいるため）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6" name="爆発 1 55"/>
          <p:cNvSpPr/>
          <p:nvPr/>
        </p:nvSpPr>
        <p:spPr>
          <a:xfrm>
            <a:off x="6895038" y="5190869"/>
            <a:ext cx="1473200" cy="1473200"/>
          </a:xfrm>
          <a:prstGeom prst="irregularSeal1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44" name="爆発 1 43"/>
          <p:cNvSpPr/>
          <p:nvPr/>
        </p:nvSpPr>
        <p:spPr>
          <a:xfrm>
            <a:off x="2344351" y="3717669"/>
            <a:ext cx="1473200" cy="1473200"/>
          </a:xfrm>
          <a:prstGeom prst="irregularSeal1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乗客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4p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0" name="グループ化 9"/>
          <p:cNvGrpSpPr/>
          <p:nvPr/>
        </p:nvGrpSpPr>
        <p:grpSpPr>
          <a:xfrm>
            <a:off x="375224" y="747371"/>
            <a:ext cx="3468988" cy="1473200"/>
            <a:chOff x="3728720" y="1561747"/>
            <a:chExt cx="3468988" cy="1473200"/>
          </a:xfrm>
        </p:grpSpPr>
        <p:sp>
          <p:nvSpPr>
            <p:cNvPr id="5" name="爆発 1 4"/>
            <p:cNvSpPr/>
            <p:nvPr/>
          </p:nvSpPr>
          <p:spPr>
            <a:xfrm>
              <a:off x="5724508" y="1561747"/>
              <a:ext cx="1473200" cy="1473200"/>
            </a:xfrm>
            <a:prstGeom prst="irregularSeal1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3" name="図 1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15" name="図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2708" y="1945579"/>
              <a:ext cx="635000" cy="635000"/>
            </a:xfrm>
            <a:prstGeom prst="rect">
              <a:avLst/>
            </a:prstGeom>
          </p:spPr>
        </p:pic>
      </p:grpSp>
      <p:grpSp>
        <p:nvGrpSpPr>
          <p:cNvPr id="20" name="グループ化 19"/>
          <p:cNvGrpSpPr/>
          <p:nvPr/>
        </p:nvGrpSpPr>
        <p:grpSpPr>
          <a:xfrm>
            <a:off x="375224" y="2220544"/>
            <a:ext cx="3468988" cy="1473200"/>
            <a:chOff x="3728720" y="1561747"/>
            <a:chExt cx="3468988" cy="1473200"/>
          </a:xfrm>
        </p:grpSpPr>
        <p:sp>
          <p:nvSpPr>
            <p:cNvPr id="21" name="爆発 1 20"/>
            <p:cNvSpPr/>
            <p:nvPr/>
          </p:nvSpPr>
          <p:spPr>
            <a:xfrm>
              <a:off x="5724508" y="1561747"/>
              <a:ext cx="1473200" cy="1473200"/>
            </a:xfrm>
            <a:prstGeom prst="irregularSeal1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22" name="図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23" name="図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11" name="図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452" y="2609259"/>
            <a:ext cx="660100" cy="660100"/>
          </a:xfrm>
          <a:prstGeom prst="rect">
            <a:avLst/>
          </a:prstGeom>
        </p:spPr>
      </p:pic>
      <p:grpSp>
        <p:nvGrpSpPr>
          <p:cNvPr id="25" name="グループ化 24"/>
          <p:cNvGrpSpPr/>
          <p:nvPr/>
        </p:nvGrpSpPr>
        <p:grpSpPr>
          <a:xfrm>
            <a:off x="375224" y="4099785"/>
            <a:ext cx="2630788" cy="718826"/>
            <a:chOff x="3728720" y="1932262"/>
            <a:chExt cx="2630788" cy="718826"/>
          </a:xfrm>
        </p:grpSpPr>
        <p:pic>
          <p:nvPicPr>
            <p:cNvPr id="27" name="図 2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28" name="図 2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29" name="図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88" y="4158511"/>
            <a:ext cx="660100" cy="66010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33" name="下矢印 32"/>
          <p:cNvSpPr/>
          <p:nvPr/>
        </p:nvSpPr>
        <p:spPr>
          <a:xfrm>
            <a:off x="1541882" y="3425007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5" name="下矢印 34"/>
          <p:cNvSpPr/>
          <p:nvPr/>
        </p:nvSpPr>
        <p:spPr>
          <a:xfrm>
            <a:off x="1550952" y="194074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36" name="グループ化 35"/>
          <p:cNvGrpSpPr/>
          <p:nvPr/>
        </p:nvGrpSpPr>
        <p:grpSpPr>
          <a:xfrm>
            <a:off x="370713" y="5684745"/>
            <a:ext cx="2630788" cy="718826"/>
            <a:chOff x="3728720" y="1932262"/>
            <a:chExt cx="2630788" cy="718826"/>
          </a:xfrm>
        </p:grpSpPr>
        <p:pic>
          <p:nvPicPr>
            <p:cNvPr id="37" name="図 3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38" name="図 3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39" name="図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806" y="5720271"/>
            <a:ext cx="660100" cy="660100"/>
          </a:xfrm>
          <a:prstGeom prst="rect">
            <a:avLst/>
          </a:prstGeom>
          <a:effectLst/>
        </p:spPr>
      </p:pic>
      <p:sp>
        <p:nvSpPr>
          <p:cNvPr id="40" name="下矢印 39"/>
          <p:cNvSpPr/>
          <p:nvPr/>
        </p:nvSpPr>
        <p:spPr>
          <a:xfrm>
            <a:off x="1537371" y="5009967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41" name="下矢印 40"/>
          <p:cNvSpPr/>
          <p:nvPr/>
        </p:nvSpPr>
        <p:spPr>
          <a:xfrm rot="16200000">
            <a:off x="2613612" y="5456585"/>
            <a:ext cx="227522" cy="1224037"/>
          </a:xfrm>
          <a:prstGeom prst="downArrow">
            <a:avLst/>
          </a:prstGeom>
          <a:solidFill>
            <a:srgbClr val="FF0000">
              <a:alpha val="50000"/>
            </a:srgbClr>
          </a:solidFill>
          <a:ln w="25400" cap="rnd" cmpd="sng">
            <a:solidFill>
              <a:srgbClr val="FF0000"/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2" name="図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018" y="3691452"/>
            <a:ext cx="520533" cy="1041066"/>
          </a:xfrm>
          <a:prstGeom prst="rect">
            <a:avLst/>
          </a:prstGeom>
        </p:spPr>
      </p:pic>
      <p:pic>
        <p:nvPicPr>
          <p:cNvPr id="45" name="図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711" y="3741133"/>
            <a:ext cx="411145" cy="411145"/>
          </a:xfrm>
          <a:prstGeom prst="rect">
            <a:avLst/>
          </a:prstGeom>
        </p:spPr>
      </p:pic>
      <p:pic>
        <p:nvPicPr>
          <p:cNvPr id="46" name="図 4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909" y="5353744"/>
            <a:ext cx="520533" cy="1041066"/>
          </a:xfrm>
          <a:prstGeom prst="rect">
            <a:avLst/>
          </a:prstGeom>
        </p:spPr>
      </p:pic>
      <p:pic>
        <p:nvPicPr>
          <p:cNvPr id="47" name="図 4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602" y="5403425"/>
            <a:ext cx="411145" cy="411145"/>
          </a:xfrm>
          <a:prstGeom prst="rect">
            <a:avLst/>
          </a:prstGeom>
        </p:spPr>
      </p:pic>
      <p:sp>
        <p:nvSpPr>
          <p:cNvPr id="48" name="ハート 47"/>
          <p:cNvSpPr/>
          <p:nvPr/>
        </p:nvSpPr>
        <p:spPr>
          <a:xfrm rot="1178120">
            <a:off x="3729082" y="5415264"/>
            <a:ext cx="343703" cy="284263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グループ化 48"/>
          <p:cNvGrpSpPr/>
          <p:nvPr/>
        </p:nvGrpSpPr>
        <p:grpSpPr>
          <a:xfrm>
            <a:off x="4763337" y="5558903"/>
            <a:ext cx="2630788" cy="718826"/>
            <a:chOff x="3728720" y="1932262"/>
            <a:chExt cx="2630788" cy="718826"/>
          </a:xfrm>
        </p:grpSpPr>
        <p:pic>
          <p:nvPicPr>
            <p:cNvPr id="50" name="図 4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51" name="図 5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2926" y="1998364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52" name="図 5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853" y="5597419"/>
            <a:ext cx="660100" cy="66010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pic>
        <p:nvPicPr>
          <p:cNvPr id="54" name="図 5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647" y="5236663"/>
            <a:ext cx="520533" cy="1041066"/>
          </a:xfrm>
          <a:prstGeom prst="rect">
            <a:avLst/>
          </a:prstGeom>
        </p:spPr>
      </p:pic>
      <p:pic>
        <p:nvPicPr>
          <p:cNvPr id="55" name="図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340" y="5286344"/>
            <a:ext cx="411145" cy="411145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384" y="4688606"/>
            <a:ext cx="546918" cy="548057"/>
          </a:xfrm>
          <a:prstGeom prst="rect">
            <a:avLst/>
          </a:prstGeom>
        </p:spPr>
      </p:pic>
      <p:sp>
        <p:nvSpPr>
          <p:cNvPr id="8" name="円形吹き出し 7"/>
          <p:cNvSpPr/>
          <p:nvPr/>
        </p:nvSpPr>
        <p:spPr>
          <a:xfrm>
            <a:off x="6657512" y="4441654"/>
            <a:ext cx="1244606" cy="955390"/>
          </a:xfrm>
          <a:prstGeom prst="wedgeEllipseCallout">
            <a:avLst>
              <a:gd name="adj1" fmla="val 29546"/>
              <a:gd name="adj2" fmla="val 533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530" y="4621174"/>
            <a:ext cx="635804" cy="63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2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当たり判定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5p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944" y="1354239"/>
            <a:ext cx="5750604" cy="718826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5822066" y="1250066"/>
            <a:ext cx="1319513" cy="914400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705" y="2932123"/>
            <a:ext cx="1016901" cy="1016901"/>
          </a:xfrm>
          <a:prstGeom prst="rect">
            <a:avLst/>
          </a:prstGeom>
        </p:spPr>
      </p:pic>
      <p:sp>
        <p:nvSpPr>
          <p:cNvPr id="8" name="楕円 7"/>
          <p:cNvSpPr/>
          <p:nvPr/>
        </p:nvSpPr>
        <p:spPr>
          <a:xfrm>
            <a:off x="5908345" y="2958763"/>
            <a:ext cx="963620" cy="963620"/>
          </a:xfrm>
          <a:prstGeom prst="ellips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正方形/長方形 29"/>
          <p:cNvSpPr/>
          <p:nvPr/>
        </p:nvSpPr>
        <p:spPr>
          <a:xfrm>
            <a:off x="1673475" y="1412112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プレイヤー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1" name="正方形/長方形 30"/>
          <p:cNvSpPr/>
          <p:nvPr/>
        </p:nvSpPr>
        <p:spPr>
          <a:xfrm>
            <a:off x="1673475" y="3275752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乗客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2" name="正方形/長方形 31"/>
          <p:cNvSpPr/>
          <p:nvPr/>
        </p:nvSpPr>
        <p:spPr>
          <a:xfrm>
            <a:off x="1673475" y="5201816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>
                <a:solidFill>
                  <a:sysClr val="windowText" lastClr="000000"/>
                </a:solidFill>
                <a:latin typeface="+mn-ea"/>
              </a:rPr>
              <a:t>標識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675" y="4716681"/>
            <a:ext cx="780290" cy="1560579"/>
          </a:xfrm>
          <a:prstGeom prst="rect">
            <a:avLst/>
          </a:prstGeom>
        </p:spPr>
      </p:pic>
      <p:sp>
        <p:nvSpPr>
          <p:cNvPr id="34" name="正方形/長方形 33"/>
          <p:cNvSpPr/>
          <p:nvPr/>
        </p:nvSpPr>
        <p:spPr>
          <a:xfrm>
            <a:off x="6091674" y="4716681"/>
            <a:ext cx="780291" cy="1572154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15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セーブ</a:t>
            </a:r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データ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6p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783490" y="926212"/>
            <a:ext cx="7640509" cy="262368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dirty="0" err="1" smtClean="0">
                <a:solidFill>
                  <a:sysClr val="windowText" lastClr="000000"/>
                </a:solidFill>
                <a:latin typeface="+mn-ea"/>
              </a:rPr>
              <a:t>UserData</a:t>
            </a:r>
            <a:endParaRPr lang="en-US" altLang="ja-JP" b="1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StageProgress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StageStats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の配列。各ステージのクリア情報、進捗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UserName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：ユーザーの名前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UserIndex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このユーザーのインデックス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↓必須じゃないけどあるといい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EntryDate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：ユーザーが作成された日時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LastLoadDate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最後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に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ユーザ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ーがプレイした日時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783491" y="3756113"/>
            <a:ext cx="7640509" cy="2928267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dirty="0" err="1" smtClean="0">
                <a:solidFill>
                  <a:sysClr val="windowText" lastClr="000000"/>
                </a:solidFill>
                <a:latin typeface="+mn-ea"/>
              </a:rPr>
              <a:t>StageStats</a:t>
            </a:r>
            <a:endParaRPr lang="en-US" altLang="ja-JP" b="1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InGameName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：ゲーム内で表示されるこのシーンの名前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SceneName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：プログラム上のシーン名の名前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StageIndex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このステージのインデックス</a:t>
            </a:r>
            <a:endParaRPr lang="en-US" altLang="ja-JP" sz="1600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MoveDistance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クリア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時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の移動距離のスコア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IsClear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クリア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しているかどうかのフラグ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↓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必須じゃないけどあると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いい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Thumbnail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：ステージセレクトで表示するサムネイル画像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0895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くねくね仕様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7p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8" name="グループ化 17"/>
          <p:cNvGrpSpPr/>
          <p:nvPr/>
        </p:nvGrpSpPr>
        <p:grpSpPr>
          <a:xfrm>
            <a:off x="832772" y="901234"/>
            <a:ext cx="6242319" cy="3121160"/>
            <a:chOff x="832772" y="901234"/>
            <a:chExt cx="6242319" cy="3121160"/>
          </a:xfrm>
        </p:grpSpPr>
        <p:pic>
          <p:nvPicPr>
            <p:cNvPr id="8" name="図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3931" y="901234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9" name="図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4512" y="901236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1" name="図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3351" y="2461813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2" name="図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772" y="2461813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6" name="図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953931" y="2461815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</p:grpSp>
      <p:sp>
        <p:nvSpPr>
          <p:cNvPr id="39" name="正方形/長方形 38"/>
          <p:cNvSpPr/>
          <p:nvPr/>
        </p:nvSpPr>
        <p:spPr>
          <a:xfrm>
            <a:off x="618700" y="1154775"/>
            <a:ext cx="3175821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この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5</a:t>
            </a:r>
            <a:r>
              <a:rPr lang="ja-JP" altLang="en-US" dirty="0" err="1" smtClean="0">
                <a:solidFill>
                  <a:sysClr val="windowText" lastClr="000000"/>
                </a:solidFill>
                <a:latin typeface="+mn-ea"/>
              </a:rPr>
              <a:t>つの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パーツを操作に合わせて切り替える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0" name="正方形/長方形 49"/>
          <p:cNvSpPr/>
          <p:nvPr/>
        </p:nvSpPr>
        <p:spPr>
          <a:xfrm>
            <a:off x="750781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Busnake</a:t>
            </a: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Tail_D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3" name="正方形/長方形 52"/>
          <p:cNvSpPr/>
          <p:nvPr/>
        </p:nvSpPr>
        <p:spPr>
          <a:xfrm>
            <a:off x="2352355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Busnake</a:t>
            </a: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Straight_D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5" name="正方形/長方形 54"/>
          <p:cNvSpPr/>
          <p:nvPr/>
        </p:nvSpPr>
        <p:spPr>
          <a:xfrm>
            <a:off x="3912932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Busnake</a:t>
            </a: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CornerOutside_D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6" name="正方形/長方形 55"/>
          <p:cNvSpPr/>
          <p:nvPr/>
        </p:nvSpPr>
        <p:spPr>
          <a:xfrm>
            <a:off x="3912932" y="1281546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Busnake</a:t>
            </a: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CornerInside_D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60" name="正方形/長方形 59"/>
          <p:cNvSpPr/>
          <p:nvPr/>
        </p:nvSpPr>
        <p:spPr>
          <a:xfrm>
            <a:off x="5473512" y="1281546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BusnakeHead</a:t>
            </a:r>
            <a:r>
              <a:rPr lang="en-US" altLang="ja-JP" sz="1400" dirty="0" err="1" smtClean="0">
                <a:solidFill>
                  <a:sysClr val="windowText" lastClr="000000"/>
                </a:solidFill>
                <a:latin typeface="+mn-ea"/>
              </a:rPr>
              <a:t>_D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61" name="下矢印 60"/>
          <p:cNvSpPr/>
          <p:nvPr/>
        </p:nvSpPr>
        <p:spPr>
          <a:xfrm rot="16200000">
            <a:off x="2697034" y="462387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63" name="図 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854" y="4570116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5" name="図 6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53" y="4570115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6" name="図 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21" y="4570114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9" name="図 6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300" y="4570112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0" name="図 6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95632" y="4570112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1" name="図 7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06463" y="5173613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2" name="図 7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5" y="5200436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3" name="図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6" y="4565174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4" name="図 7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4" y="5847108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sp>
        <p:nvSpPr>
          <p:cNvPr id="75" name="下矢印 74"/>
          <p:cNvSpPr/>
          <p:nvPr/>
        </p:nvSpPr>
        <p:spPr>
          <a:xfrm rot="16200000">
            <a:off x="5385395" y="462387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6" name="正方形/長方形 75"/>
          <p:cNvSpPr/>
          <p:nvPr/>
        </p:nvSpPr>
        <p:spPr>
          <a:xfrm>
            <a:off x="2135258" y="395008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↓に操作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7" name="正方形/長方形 76"/>
          <p:cNvSpPr/>
          <p:nvPr/>
        </p:nvSpPr>
        <p:spPr>
          <a:xfrm>
            <a:off x="4792462" y="3950083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↓に操作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8" name="正方形/長方形 77"/>
          <p:cNvSpPr/>
          <p:nvPr/>
        </p:nvSpPr>
        <p:spPr>
          <a:xfrm>
            <a:off x="312127" y="5500500"/>
            <a:ext cx="3682796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６つ（仮）のセルに分けられた画像をインデックスごとに切り替える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9" name="正方形/長方形 78"/>
          <p:cNvSpPr/>
          <p:nvPr/>
        </p:nvSpPr>
        <p:spPr>
          <a:xfrm>
            <a:off x="1693102" y="4340176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0" name="正方形/長方形 79"/>
          <p:cNvSpPr/>
          <p:nvPr/>
        </p:nvSpPr>
        <p:spPr>
          <a:xfrm>
            <a:off x="1053054" y="4340175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1" name="正方形/長方形 80"/>
          <p:cNvSpPr/>
          <p:nvPr/>
        </p:nvSpPr>
        <p:spPr>
          <a:xfrm>
            <a:off x="405175" y="4340175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2" name="正方形/長方形 81"/>
          <p:cNvSpPr/>
          <p:nvPr/>
        </p:nvSpPr>
        <p:spPr>
          <a:xfrm>
            <a:off x="4199416" y="4983912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3" name="正方形/長方形 82"/>
          <p:cNvSpPr/>
          <p:nvPr/>
        </p:nvSpPr>
        <p:spPr>
          <a:xfrm>
            <a:off x="4229036" y="4334873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4" name="正方形/長方形 83"/>
          <p:cNvSpPr/>
          <p:nvPr/>
        </p:nvSpPr>
        <p:spPr>
          <a:xfrm>
            <a:off x="3635823" y="4344631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5" name="正方形/長方形 84"/>
          <p:cNvSpPr/>
          <p:nvPr/>
        </p:nvSpPr>
        <p:spPr>
          <a:xfrm>
            <a:off x="6267431" y="5618669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6" name="正方形/長方形 85"/>
          <p:cNvSpPr/>
          <p:nvPr/>
        </p:nvSpPr>
        <p:spPr>
          <a:xfrm>
            <a:off x="6297051" y="4969630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7" name="正方形/長方形 86"/>
          <p:cNvSpPr/>
          <p:nvPr/>
        </p:nvSpPr>
        <p:spPr>
          <a:xfrm>
            <a:off x="6297051" y="4366129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88" name="正方形/長方形 87"/>
          <p:cNvSpPr/>
          <p:nvPr/>
        </p:nvSpPr>
        <p:spPr>
          <a:xfrm>
            <a:off x="5731605" y="2985110"/>
            <a:ext cx="3311850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セル数は何時でも変えれるようにしてください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1535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シーン遷移図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まだ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3" name="グループ化 12"/>
          <p:cNvGrpSpPr/>
          <p:nvPr/>
        </p:nvGrpSpPr>
        <p:grpSpPr>
          <a:xfrm>
            <a:off x="321093" y="2982162"/>
            <a:ext cx="2811992" cy="1581130"/>
            <a:chOff x="106750" y="898104"/>
            <a:chExt cx="6898437" cy="3880372"/>
          </a:xfrm>
        </p:grpSpPr>
        <p:sp>
          <p:nvSpPr>
            <p:cNvPr id="14" name="正方形/長方形 13"/>
            <p:cNvSpPr>
              <a:spLocks noChangeAspect="1"/>
            </p:cNvSpPr>
            <p:nvPr/>
          </p:nvSpPr>
          <p:spPr>
            <a:xfrm>
              <a:off x="106750" y="898105"/>
              <a:ext cx="6898437" cy="3880371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400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グループ化 14"/>
            <p:cNvGrpSpPr/>
            <p:nvPr/>
          </p:nvGrpSpPr>
          <p:grpSpPr>
            <a:xfrm>
              <a:off x="2002683" y="3717835"/>
              <a:ext cx="375560" cy="751120"/>
              <a:chOff x="2938729" y="3075236"/>
              <a:chExt cx="622422" cy="1244844"/>
            </a:xfrm>
          </p:grpSpPr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6" name="図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234" y="213460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7" name="グループ化 16"/>
            <p:cNvGrpSpPr/>
            <p:nvPr/>
          </p:nvGrpSpPr>
          <p:grpSpPr>
            <a:xfrm>
              <a:off x="3156308" y="1217478"/>
              <a:ext cx="375560" cy="751120"/>
              <a:chOff x="2938729" y="3075236"/>
              <a:chExt cx="622422" cy="1244844"/>
            </a:xfrm>
          </p:grpSpPr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8" name="図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4404" y="2134607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9" name="グループ化 18"/>
            <p:cNvGrpSpPr/>
            <p:nvPr/>
          </p:nvGrpSpPr>
          <p:grpSpPr>
            <a:xfrm>
              <a:off x="5936359" y="3521503"/>
              <a:ext cx="375560" cy="751120"/>
              <a:chOff x="2938729" y="3075236"/>
              <a:chExt cx="622422" cy="1244844"/>
            </a:xfrm>
          </p:grpSpPr>
          <p:pic>
            <p:nvPicPr>
              <p:cNvPr id="35" name="図 3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6" name="図 3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20" name="図 19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384" y="121747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1" name="直線コネクタ 20"/>
            <p:cNvCxnSpPr/>
            <p:nvPr/>
          </p:nvCxnSpPr>
          <p:spPr>
            <a:xfrm>
              <a:off x="4640968" y="2041471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/>
            <p:nvPr/>
          </p:nvCxnSpPr>
          <p:spPr>
            <a:xfrm>
              <a:off x="4640968" y="2693416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>
              <a:off x="929290" y="1131987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/>
            <p:nvPr/>
          </p:nvCxnSpPr>
          <p:spPr>
            <a:xfrm>
              <a:off x="929290" y="1783932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正方形/長方形 24"/>
            <p:cNvSpPr/>
            <p:nvPr/>
          </p:nvSpPr>
          <p:spPr>
            <a:xfrm>
              <a:off x="4377672" y="898104"/>
              <a:ext cx="2502013" cy="6499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lang="ja-JP" altLang="en-US" sz="1050" dirty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走行距離</a:t>
              </a:r>
              <a:r>
                <a:rPr lang="ja-JP" altLang="en-US" sz="12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１００</a:t>
              </a:r>
              <a:endParaRPr lang="ja-JP" altLang="en-US" sz="105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endParaRPr>
            </a:p>
          </p:txBody>
        </p:sp>
        <p:pic>
          <p:nvPicPr>
            <p:cNvPr id="26" name="図 25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43" t="32461" b="10765"/>
            <a:stretch/>
          </p:blipFill>
          <p:spPr>
            <a:xfrm>
              <a:off x="195713" y="2186664"/>
              <a:ext cx="3068747" cy="1442117"/>
            </a:xfrm>
            <a:prstGeom prst="rect">
              <a:avLst/>
            </a:prstGeom>
          </p:spPr>
        </p:pic>
      </p:grpSp>
      <p:sp>
        <p:nvSpPr>
          <p:cNvPr id="41" name="正方形/長方形 40"/>
          <p:cNvSpPr>
            <a:spLocks noChangeAspect="1"/>
          </p:cNvSpPr>
          <p:nvPr/>
        </p:nvSpPr>
        <p:spPr>
          <a:xfrm>
            <a:off x="325345" y="1009624"/>
            <a:ext cx="2811992" cy="158113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400" dirty="0">
              <a:solidFill>
                <a:schemeClr val="tx1"/>
              </a:solidFill>
            </a:endParaRPr>
          </a:p>
        </p:txBody>
      </p:sp>
      <p:sp>
        <p:nvSpPr>
          <p:cNvPr id="42" name="正方形/長方形 41"/>
          <p:cNvSpPr/>
          <p:nvPr/>
        </p:nvSpPr>
        <p:spPr>
          <a:xfrm>
            <a:off x="1223631" y="1435588"/>
            <a:ext cx="1019889" cy="264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u="sng" dirty="0" err="1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Busnake</a:t>
            </a:r>
            <a:r>
              <a:rPr lang="en-US" altLang="ja-JP" sz="3600" u="sng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 </a:t>
            </a:r>
            <a:endParaRPr lang="ja-JP" altLang="en-US" sz="3600" u="sng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565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yPreset000">
      <a:majorFont>
        <a:latin typeface="Meiryo UI"/>
        <a:ea typeface="Meiryo UI"/>
        <a:cs typeface=""/>
      </a:majorFont>
      <a:minorFont>
        <a:latin typeface="Meiryo UI"/>
        <a:ea typeface="Meiryo UI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wrap="none" lIns="0" tIns="0" rIns="0" bIns="0" rtlCol="0" anchor="ctr" anchorCtr="0"/>
      <a:lstStyle>
        <a:defPPr>
          <a:defRPr sz="10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AlphaBetar000" id="{EFC8284D-162B-40C2-B66E-B2F4FDA7C050}" vid="{11C86A7A-AFBC-44DC-990E-856591843E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ProposalTemplate</Template>
  <TotalTime>941</TotalTime>
  <Words>399</Words>
  <Application>Microsoft Office PowerPoint</Application>
  <PresentationFormat>画面に合わせる (4:3)</PresentationFormat>
  <Paragraphs>90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HG創英角ﾎﾟｯﾌﾟ体</vt:lpstr>
      <vt:lpstr>Meiryo UI</vt:lpstr>
      <vt:lpstr>UD デジタル 教科書体 NP-B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Windows User</cp:lastModifiedBy>
  <cp:revision>89</cp:revision>
  <dcterms:created xsi:type="dcterms:W3CDTF">2019-07-19T13:30:32Z</dcterms:created>
  <dcterms:modified xsi:type="dcterms:W3CDTF">2019-07-31T08:46:39Z</dcterms:modified>
</cp:coreProperties>
</file>

<file path=docProps/thumbnail.jpeg>
</file>